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3" r:id="rId3"/>
    <p:sldId id="259" r:id="rId4"/>
    <p:sldId id="260" r:id="rId5"/>
    <p:sldId id="261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F5E83-75B0-460B-9DF7-12B9E3A6B717}" type="datetimeFigureOut">
              <a:rPr lang="ru-RU" smtClean="0"/>
              <a:pPr/>
              <a:t>04.02.2017</a:t>
            </a:fld>
            <a:endParaRPr lang="ru-RU" dirty="0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F5C6D8CC-2224-4C41-BBDA-97B7AC7F254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F5E83-75B0-460B-9DF7-12B9E3A6B717}" type="datetimeFigureOut">
              <a:rPr lang="ru-RU" smtClean="0"/>
              <a:pPr/>
              <a:t>04.02.2017</a:t>
            </a:fld>
            <a:endParaRPr lang="ru-RU" dirty="0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F5C6D8CC-2224-4C41-BBDA-97B7AC7F254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F5E83-75B0-460B-9DF7-12B9E3A6B717}" type="datetimeFigureOut">
              <a:rPr lang="ru-RU" smtClean="0"/>
              <a:pPr/>
              <a:t>04.02.2017</a:t>
            </a:fld>
            <a:endParaRPr lang="ru-RU" dirty="0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6D8CC-2224-4C41-BBDA-97B7AC7F254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F5E83-75B0-460B-9DF7-12B9E3A6B717}" type="datetimeFigureOut">
              <a:rPr lang="ru-RU" smtClean="0"/>
              <a:pPr/>
              <a:t>04.02.2017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6D8CC-2224-4C41-BBDA-97B7AC7F254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F5E83-75B0-460B-9DF7-12B9E3A6B717}" type="datetimeFigureOut">
              <a:rPr lang="ru-RU" smtClean="0"/>
              <a:pPr/>
              <a:t>04.02.2017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F5C6D8CC-2224-4C41-BBDA-97B7AC7F254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F5E83-75B0-460B-9DF7-12B9E3A6B717}" type="datetimeFigureOut">
              <a:rPr lang="ru-RU" smtClean="0"/>
              <a:pPr/>
              <a:t>04.02.2017</a:t>
            </a:fld>
            <a:endParaRPr lang="ru-RU" dirty="0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6D8CC-2224-4C41-BBDA-97B7AC7F254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F5E83-75B0-460B-9DF7-12B9E3A6B717}" type="datetimeFigureOut">
              <a:rPr lang="ru-RU" smtClean="0"/>
              <a:pPr/>
              <a:t>04.02.2017</a:t>
            </a:fld>
            <a:endParaRPr lang="ru-RU" dirty="0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6D8CC-2224-4C41-BBDA-97B7AC7F254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F5E83-75B0-460B-9DF7-12B9E3A6B717}" type="datetimeFigureOut">
              <a:rPr lang="ru-RU" smtClean="0"/>
              <a:pPr/>
              <a:t>04.02.2017</a:t>
            </a:fld>
            <a:endParaRPr lang="ru-RU" dirty="0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6D8CC-2224-4C41-BBDA-97B7AC7F254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F5E83-75B0-460B-9DF7-12B9E3A6B717}" type="datetimeFigureOut">
              <a:rPr lang="ru-RU" smtClean="0"/>
              <a:pPr/>
              <a:t>04.02.2017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6D8CC-2224-4C41-BBDA-97B7AC7F254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F5E83-75B0-460B-9DF7-12B9E3A6B717}" type="datetimeFigureOut">
              <a:rPr lang="ru-RU" smtClean="0"/>
              <a:pPr/>
              <a:t>04.02.2017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6D8CC-2224-4C41-BBDA-97B7AC7F254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F5E83-75B0-460B-9DF7-12B9E3A6B717}" type="datetimeFigureOut">
              <a:rPr lang="ru-RU" smtClean="0"/>
              <a:pPr/>
              <a:t>04.02.2017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6D8CC-2224-4C41-BBDA-97B7AC7F254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069F5E83-75B0-460B-9DF7-12B9E3A6B717}" type="datetimeFigureOut">
              <a:rPr lang="ru-RU" smtClean="0"/>
              <a:pPr/>
              <a:t>04.02.2017</a:t>
            </a:fld>
            <a:endParaRPr lang="ru-RU" dirty="0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F5C6D8CC-2224-4C41-BBDA-97B7AC7F254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500042"/>
            <a:ext cx="8686800" cy="1071570"/>
          </a:xfrm>
        </p:spPr>
        <p:txBody>
          <a:bodyPr>
            <a:noAutofit/>
          </a:bodyPr>
          <a:lstStyle/>
          <a:p>
            <a:pPr algn="ctr"/>
            <a:r>
              <a:rPr lang="ru-RU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Деление  клетки</a:t>
            </a:r>
            <a:endParaRPr lang="ru-RU" b="1" i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ru-RU" b="1" i="1" dirty="0" smtClean="0">
              <a:solidFill>
                <a:srgbClr val="FF0000"/>
              </a:solidFill>
            </a:endParaRPr>
          </a:p>
          <a:p>
            <a:pPr algn="r">
              <a:buNone/>
            </a:pPr>
            <a:endParaRPr lang="ru-RU" sz="4400" b="1" i="1" dirty="0" smtClean="0">
              <a:solidFill>
                <a:srgbClr val="00B050"/>
              </a:solidFill>
            </a:endParaRPr>
          </a:p>
          <a:p>
            <a:pPr algn="r">
              <a:buNone/>
            </a:pPr>
            <a:r>
              <a:rPr lang="ru-RU" sz="4400" b="1" i="1" dirty="0" smtClean="0">
                <a:solidFill>
                  <a:srgbClr val="00B050"/>
                </a:solidFill>
              </a:rPr>
              <a:t>«Всякая клетка от клетки»</a:t>
            </a:r>
          </a:p>
          <a:p>
            <a:pPr algn="r">
              <a:buNone/>
            </a:pPr>
            <a:r>
              <a:rPr lang="ru-RU" sz="4400" b="1" i="1" dirty="0" smtClean="0">
                <a:solidFill>
                  <a:srgbClr val="00B050"/>
                </a:solidFill>
              </a:rPr>
              <a:t>Рудольф Вирхов</a:t>
            </a:r>
          </a:p>
          <a:p>
            <a:pPr algn="r">
              <a:buNone/>
            </a:pPr>
            <a:endParaRPr lang="ru-RU" sz="4400" b="1" i="1" dirty="0" smtClean="0">
              <a:solidFill>
                <a:srgbClr val="00B050"/>
              </a:solidFill>
            </a:endParaRPr>
          </a:p>
          <a:p>
            <a:pPr algn="r">
              <a:buNone/>
            </a:pPr>
            <a:endParaRPr lang="ru-RU" sz="2000" b="1" i="1" u="sng" dirty="0" smtClean="0">
              <a:solidFill>
                <a:schemeClr val="accent3">
                  <a:lumMod val="50000"/>
                </a:schemeClr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Митоз – непрямое деление клетки</a:t>
            </a:r>
            <a:endParaRPr lang="ru-RU" b="1" i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85918" y="1500174"/>
            <a:ext cx="5143536" cy="5156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9" name="Rectangle 5"/>
          <p:cNvSpPr>
            <a:spLocks noChangeArrowheads="1"/>
          </p:cNvSpPr>
          <p:nvPr/>
        </p:nvSpPr>
        <p:spPr bwMode="auto">
          <a:xfrm>
            <a:off x="900113" y="260350"/>
            <a:ext cx="6985000" cy="1223963"/>
          </a:xfrm>
          <a:prstGeom prst="rect">
            <a:avLst/>
          </a:prstGeom>
          <a:solidFill>
            <a:srgbClr val="FFCCCC"/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 b="1" dirty="0">
                <a:solidFill>
                  <a:schemeClr val="accent2"/>
                </a:solidFill>
              </a:rPr>
              <a:t>Период жизни клетки от момента ее возникновения </a:t>
            </a:r>
          </a:p>
          <a:p>
            <a:pPr algn="ctr"/>
            <a:r>
              <a:rPr lang="ru-RU" sz="2000" b="1" dirty="0">
                <a:solidFill>
                  <a:schemeClr val="accent2"/>
                </a:solidFill>
              </a:rPr>
              <a:t> в процессе  деления до гибели или конца </a:t>
            </a:r>
          </a:p>
          <a:p>
            <a:pPr algn="ctr"/>
            <a:r>
              <a:rPr lang="ru-RU" sz="2000" b="1" dirty="0">
                <a:solidFill>
                  <a:schemeClr val="accent2"/>
                </a:solidFill>
              </a:rPr>
              <a:t>последующего деления  называется </a:t>
            </a:r>
          </a:p>
          <a:p>
            <a:pPr algn="ctr"/>
            <a:r>
              <a:rPr lang="ru-RU" sz="2400" b="1" dirty="0">
                <a:solidFill>
                  <a:srgbClr val="FF3300"/>
                </a:solidFill>
              </a:rPr>
              <a:t>жизненным циклом</a:t>
            </a:r>
          </a:p>
        </p:txBody>
      </p:sp>
      <p:sp>
        <p:nvSpPr>
          <p:cNvPr id="41993" name="Oval 9"/>
          <p:cNvSpPr>
            <a:spLocks noChangeArrowheads="1"/>
          </p:cNvSpPr>
          <p:nvPr/>
        </p:nvSpPr>
        <p:spPr bwMode="auto">
          <a:xfrm>
            <a:off x="3348038" y="3284538"/>
            <a:ext cx="2016125" cy="1201737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600" b="1" dirty="0">
                <a:solidFill>
                  <a:srgbClr val="FF3300"/>
                </a:solidFill>
              </a:rPr>
              <a:t>Митотический</a:t>
            </a:r>
          </a:p>
          <a:p>
            <a:pPr algn="ctr"/>
            <a:r>
              <a:rPr lang="ru-RU" sz="1600" b="1" dirty="0">
                <a:solidFill>
                  <a:srgbClr val="FF3300"/>
                </a:solidFill>
              </a:rPr>
              <a:t>цикл</a:t>
            </a:r>
          </a:p>
        </p:txBody>
      </p:sp>
      <p:sp>
        <p:nvSpPr>
          <p:cNvPr id="41995" name="Line 11"/>
          <p:cNvSpPr>
            <a:spLocks noChangeShapeType="1"/>
          </p:cNvSpPr>
          <p:nvPr/>
        </p:nvSpPr>
        <p:spPr bwMode="auto">
          <a:xfrm flipV="1">
            <a:off x="5364163" y="2349500"/>
            <a:ext cx="2736850" cy="1368425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41997" name="Text Box 13"/>
          <p:cNvSpPr txBox="1">
            <a:spLocks noChangeArrowheads="1"/>
          </p:cNvSpPr>
          <p:nvPr/>
        </p:nvSpPr>
        <p:spPr bwMode="auto">
          <a:xfrm>
            <a:off x="8243888" y="2179638"/>
            <a:ext cx="3651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chemeClr val="accent2"/>
                </a:solidFill>
              </a:rPr>
              <a:t>Д</a:t>
            </a:r>
          </a:p>
        </p:txBody>
      </p:sp>
      <p:sp>
        <p:nvSpPr>
          <p:cNvPr id="42000" name="Line 16"/>
          <p:cNvSpPr>
            <a:spLocks noChangeShapeType="1"/>
          </p:cNvSpPr>
          <p:nvPr/>
        </p:nvSpPr>
        <p:spPr bwMode="auto">
          <a:xfrm flipH="1">
            <a:off x="8532813" y="2492375"/>
            <a:ext cx="73025" cy="2447925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42001" name="Text Box 17"/>
          <p:cNvSpPr txBox="1">
            <a:spLocks noChangeArrowheads="1"/>
          </p:cNvSpPr>
          <p:nvPr/>
        </p:nvSpPr>
        <p:spPr bwMode="auto">
          <a:xfrm>
            <a:off x="7667625" y="4916488"/>
            <a:ext cx="11001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chemeClr val="accent2"/>
                </a:solidFill>
              </a:rPr>
              <a:t>Гибель</a:t>
            </a:r>
          </a:p>
        </p:txBody>
      </p:sp>
      <p:sp>
        <p:nvSpPr>
          <p:cNvPr id="42002" name="Line 18"/>
          <p:cNvSpPr>
            <a:spLocks noChangeShapeType="1"/>
          </p:cNvSpPr>
          <p:nvPr/>
        </p:nvSpPr>
        <p:spPr bwMode="auto">
          <a:xfrm flipH="1" flipV="1">
            <a:off x="755650" y="2565400"/>
            <a:ext cx="2665413" cy="1152525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42003" name="Text Box 19"/>
          <p:cNvSpPr txBox="1">
            <a:spLocks noChangeArrowheads="1"/>
          </p:cNvSpPr>
          <p:nvPr/>
        </p:nvSpPr>
        <p:spPr bwMode="auto">
          <a:xfrm>
            <a:off x="468313" y="2395538"/>
            <a:ext cx="3651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chemeClr val="accent2"/>
                </a:solidFill>
              </a:rPr>
              <a:t>Д</a:t>
            </a:r>
          </a:p>
        </p:txBody>
      </p:sp>
      <p:sp>
        <p:nvSpPr>
          <p:cNvPr id="42004" name="Line 20"/>
          <p:cNvSpPr>
            <a:spLocks noChangeShapeType="1"/>
          </p:cNvSpPr>
          <p:nvPr/>
        </p:nvSpPr>
        <p:spPr bwMode="auto">
          <a:xfrm>
            <a:off x="468313" y="2636838"/>
            <a:ext cx="0" cy="2447925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42005" name="Rectangle 21"/>
          <p:cNvSpPr>
            <a:spLocks noChangeArrowheads="1"/>
          </p:cNvSpPr>
          <p:nvPr/>
        </p:nvSpPr>
        <p:spPr bwMode="auto">
          <a:xfrm>
            <a:off x="179388" y="5157788"/>
            <a:ext cx="11001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chemeClr val="accent2"/>
                </a:solidFill>
              </a:rPr>
              <a:t>Гибель</a:t>
            </a:r>
          </a:p>
        </p:txBody>
      </p:sp>
      <p:sp>
        <p:nvSpPr>
          <p:cNvPr id="42006" name="Line 22"/>
          <p:cNvSpPr>
            <a:spLocks noChangeShapeType="1"/>
          </p:cNvSpPr>
          <p:nvPr/>
        </p:nvSpPr>
        <p:spPr bwMode="auto">
          <a:xfrm flipH="1">
            <a:off x="5508625" y="2636838"/>
            <a:ext cx="2665413" cy="1368425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42007" name="Text Box 23"/>
          <p:cNvSpPr txBox="1">
            <a:spLocks noChangeArrowheads="1"/>
          </p:cNvSpPr>
          <p:nvPr/>
        </p:nvSpPr>
        <p:spPr bwMode="auto">
          <a:xfrm>
            <a:off x="2843213" y="5853113"/>
            <a:ext cx="241386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b="1" dirty="0" smtClean="0">
                <a:solidFill>
                  <a:schemeClr val="accent2"/>
                </a:solidFill>
              </a:rPr>
              <a:t>n</a:t>
            </a:r>
            <a:r>
              <a:rPr lang="ru-RU" sz="2000" b="1" dirty="0" smtClean="0">
                <a:solidFill>
                  <a:schemeClr val="accent2"/>
                </a:solidFill>
              </a:rPr>
              <a:t> </a:t>
            </a:r>
            <a:r>
              <a:rPr lang="ru-RU" sz="2000" b="1" dirty="0">
                <a:solidFill>
                  <a:schemeClr val="accent2"/>
                </a:solidFill>
              </a:rPr>
              <a:t>– число хромосом</a:t>
            </a:r>
          </a:p>
          <a:p>
            <a:r>
              <a:rPr lang="ru-RU" sz="2000" b="1" dirty="0">
                <a:solidFill>
                  <a:schemeClr val="accent2"/>
                </a:solidFill>
              </a:rPr>
              <a:t>С – количество ДНК</a:t>
            </a:r>
          </a:p>
        </p:txBody>
      </p:sp>
      <p:sp>
        <p:nvSpPr>
          <p:cNvPr id="42008" name="Line 24"/>
          <p:cNvSpPr>
            <a:spLocks noChangeShapeType="1"/>
          </p:cNvSpPr>
          <p:nvPr/>
        </p:nvSpPr>
        <p:spPr bwMode="auto">
          <a:xfrm flipV="1">
            <a:off x="2916238" y="4437063"/>
            <a:ext cx="936625" cy="719137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42009" name="Line 25"/>
          <p:cNvSpPr>
            <a:spLocks noChangeShapeType="1"/>
          </p:cNvSpPr>
          <p:nvPr/>
        </p:nvSpPr>
        <p:spPr bwMode="auto">
          <a:xfrm flipH="1" flipV="1">
            <a:off x="4716463" y="4437063"/>
            <a:ext cx="792162" cy="720725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42010" name="Text Box 26"/>
          <p:cNvSpPr txBox="1">
            <a:spLocks noChangeArrowheads="1"/>
          </p:cNvSpPr>
          <p:nvPr/>
        </p:nvSpPr>
        <p:spPr bwMode="auto">
          <a:xfrm>
            <a:off x="2247900" y="5103813"/>
            <a:ext cx="8778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chemeClr val="accent2"/>
                </a:solidFill>
              </a:rPr>
              <a:t>2</a:t>
            </a:r>
            <a:r>
              <a:rPr lang="en-US" sz="2400" b="1" dirty="0" smtClean="0">
                <a:solidFill>
                  <a:schemeClr val="accent2"/>
                </a:solidFill>
              </a:rPr>
              <a:t>n</a:t>
            </a:r>
            <a:r>
              <a:rPr lang="ru-RU" sz="2400" b="1" dirty="0" smtClean="0">
                <a:solidFill>
                  <a:schemeClr val="accent2"/>
                </a:solidFill>
              </a:rPr>
              <a:t>4с</a:t>
            </a:r>
            <a:endParaRPr lang="ru-RU" sz="2400" b="1" dirty="0">
              <a:solidFill>
                <a:schemeClr val="accent2"/>
              </a:solidFill>
            </a:endParaRPr>
          </a:p>
        </p:txBody>
      </p:sp>
      <p:sp>
        <p:nvSpPr>
          <p:cNvPr id="42011" name="Text Box 27"/>
          <p:cNvSpPr txBox="1">
            <a:spLocks noChangeArrowheads="1"/>
          </p:cNvSpPr>
          <p:nvPr/>
        </p:nvSpPr>
        <p:spPr bwMode="auto">
          <a:xfrm>
            <a:off x="5056188" y="5103813"/>
            <a:ext cx="8778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chemeClr val="accent2"/>
                </a:solidFill>
              </a:rPr>
              <a:t>2</a:t>
            </a:r>
            <a:r>
              <a:rPr lang="en-US" sz="2400" b="1" dirty="0" smtClean="0">
                <a:solidFill>
                  <a:schemeClr val="accent2"/>
                </a:solidFill>
              </a:rPr>
              <a:t>n</a:t>
            </a:r>
            <a:r>
              <a:rPr lang="ru-RU" sz="2400" b="1" dirty="0" smtClean="0">
                <a:solidFill>
                  <a:schemeClr val="accent2"/>
                </a:solidFill>
              </a:rPr>
              <a:t>4с</a:t>
            </a:r>
            <a:endParaRPr lang="ru-RU" sz="2400" b="1" dirty="0">
              <a:solidFill>
                <a:schemeClr val="accent2"/>
              </a:solidFill>
            </a:endParaRPr>
          </a:p>
        </p:txBody>
      </p:sp>
      <p:sp>
        <p:nvSpPr>
          <p:cNvPr id="42012" name="Text Box 28"/>
          <p:cNvSpPr txBox="1">
            <a:spLocks noChangeArrowheads="1"/>
          </p:cNvSpPr>
          <p:nvPr/>
        </p:nvSpPr>
        <p:spPr bwMode="auto">
          <a:xfrm>
            <a:off x="1023938" y="2271713"/>
            <a:ext cx="26035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chemeClr val="accent2"/>
                </a:solidFill>
              </a:rPr>
              <a:t>Дифференцировка</a:t>
            </a:r>
          </a:p>
        </p:txBody>
      </p:sp>
      <p:sp>
        <p:nvSpPr>
          <p:cNvPr id="42013" name="Rectangle 29"/>
          <p:cNvSpPr>
            <a:spLocks noChangeArrowheads="1"/>
          </p:cNvSpPr>
          <p:nvPr/>
        </p:nvSpPr>
        <p:spPr bwMode="auto">
          <a:xfrm>
            <a:off x="4932363" y="2205038"/>
            <a:ext cx="26035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chemeClr val="accent2"/>
                </a:solidFill>
              </a:rPr>
              <a:t>Дифференцировка</a:t>
            </a:r>
          </a:p>
        </p:txBody>
      </p:sp>
      <p:sp>
        <p:nvSpPr>
          <p:cNvPr id="42014" name="Rectangle 30"/>
          <p:cNvSpPr>
            <a:spLocks noChangeArrowheads="1"/>
          </p:cNvSpPr>
          <p:nvPr/>
        </p:nvSpPr>
        <p:spPr bwMode="auto">
          <a:xfrm>
            <a:off x="6011863" y="3619500"/>
            <a:ext cx="26035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chemeClr val="accent2"/>
                </a:solidFill>
              </a:rPr>
              <a:t>Дифференцировка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2" name="Oval 4"/>
          <p:cNvSpPr>
            <a:spLocks noChangeArrowheads="1"/>
          </p:cNvSpPr>
          <p:nvPr/>
        </p:nvSpPr>
        <p:spPr bwMode="auto">
          <a:xfrm>
            <a:off x="395288" y="3644900"/>
            <a:ext cx="1871662" cy="1201738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 dirty="0">
                <a:solidFill>
                  <a:schemeClr val="accent2"/>
                </a:solidFill>
              </a:rPr>
              <a:t>1М</a:t>
            </a:r>
          </a:p>
        </p:txBody>
      </p:sp>
      <p:sp>
        <p:nvSpPr>
          <p:cNvPr id="58374" name="Oval 6"/>
          <p:cNvSpPr>
            <a:spLocks noChangeArrowheads="1"/>
          </p:cNvSpPr>
          <p:nvPr/>
        </p:nvSpPr>
        <p:spPr bwMode="auto">
          <a:xfrm>
            <a:off x="6372225" y="3716338"/>
            <a:ext cx="1944688" cy="1130300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 dirty="0">
                <a:solidFill>
                  <a:schemeClr val="accent2"/>
                </a:solidFill>
              </a:rPr>
              <a:t>2М</a:t>
            </a:r>
          </a:p>
        </p:txBody>
      </p:sp>
      <p:sp>
        <p:nvSpPr>
          <p:cNvPr id="58377" name="Text Box 9"/>
          <p:cNvSpPr txBox="1">
            <a:spLocks noChangeArrowheads="1"/>
          </p:cNvSpPr>
          <p:nvPr/>
        </p:nvSpPr>
        <p:spPr bwMode="auto">
          <a:xfrm>
            <a:off x="3348038" y="3860800"/>
            <a:ext cx="19780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FF3300"/>
                </a:solidFill>
              </a:rPr>
              <a:t>Митотический</a:t>
            </a:r>
          </a:p>
          <a:p>
            <a:r>
              <a:rPr lang="ru-RU" sz="2000" b="1" dirty="0">
                <a:solidFill>
                  <a:srgbClr val="FF3300"/>
                </a:solidFill>
              </a:rPr>
              <a:t>      цикл</a:t>
            </a:r>
          </a:p>
        </p:txBody>
      </p:sp>
      <p:sp>
        <p:nvSpPr>
          <p:cNvPr id="58378" name="AutoShape 10"/>
          <p:cNvSpPr>
            <a:spLocks noChangeArrowheads="1"/>
          </p:cNvSpPr>
          <p:nvPr/>
        </p:nvSpPr>
        <p:spPr bwMode="auto">
          <a:xfrm>
            <a:off x="2843213" y="2349500"/>
            <a:ext cx="2592387" cy="649288"/>
          </a:xfrm>
          <a:custGeom>
            <a:avLst/>
            <a:gdLst>
              <a:gd name="G0" fmla="+- 0 0 0"/>
              <a:gd name="G1" fmla="+- -11796480 0 0"/>
              <a:gd name="G2" fmla="+- 0 0 -11796480"/>
              <a:gd name="G3" fmla="+- 10800 0 0"/>
              <a:gd name="G4" fmla="+- 0 0 0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5400 0 0"/>
              <a:gd name="G9" fmla="+- 0 0 -11796480"/>
              <a:gd name="G10" fmla="+- 5400 0 2700"/>
              <a:gd name="G11" fmla="cos G10 0"/>
              <a:gd name="G12" fmla="sin G10 0"/>
              <a:gd name="G13" fmla="cos 13500 0"/>
              <a:gd name="G14" fmla="sin 13500 0"/>
              <a:gd name="G15" fmla="+- G11 10800 0"/>
              <a:gd name="G16" fmla="+- G12 10800 0"/>
              <a:gd name="G17" fmla="+- G13 10800 0"/>
              <a:gd name="G18" fmla="+- G14 10800 0"/>
              <a:gd name="G19" fmla="*/ 5400 1 2"/>
              <a:gd name="G20" fmla="+- G19 5400 0"/>
              <a:gd name="G21" fmla="cos G20 0"/>
              <a:gd name="G22" fmla="sin G20 0"/>
              <a:gd name="G23" fmla="+- G21 10800 0"/>
              <a:gd name="G24" fmla="+- G12 G23 G22"/>
              <a:gd name="G25" fmla="+- G22 G23 G11"/>
              <a:gd name="G26" fmla="cos 10800 0"/>
              <a:gd name="G27" fmla="sin 10800 0"/>
              <a:gd name="G28" fmla="cos 5400 0"/>
              <a:gd name="G29" fmla="sin 5400 0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-11796480"/>
              <a:gd name="G36" fmla="sin G34 -11796480"/>
              <a:gd name="G37" fmla="+/ -11796480 0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5400 G39"/>
              <a:gd name="G43" fmla="sin 5400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10799 w 21600"/>
              <a:gd name="T5" fmla="*/ 0 h 21600"/>
              <a:gd name="T6" fmla="*/ 2700 w 21600"/>
              <a:gd name="T7" fmla="*/ 10800 h 21600"/>
              <a:gd name="T8" fmla="*/ 10799 w 21600"/>
              <a:gd name="T9" fmla="*/ 5400 h 21600"/>
              <a:gd name="T10" fmla="*/ 24300 w 21600"/>
              <a:gd name="T11" fmla="*/ 10800 h 21600"/>
              <a:gd name="T12" fmla="*/ 18900 w 21600"/>
              <a:gd name="T13" fmla="*/ 16200 h 21600"/>
              <a:gd name="T14" fmla="*/ 13500 w 21600"/>
              <a:gd name="T15" fmla="*/ 10800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7817" y="5400"/>
                  <a:pt x="5400" y="7817"/>
                  <a:pt x="5400" y="10800"/>
                </a:cubicBezTo>
                <a:lnTo>
                  <a:pt x="0" y="10800"/>
                </a:ln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58380" name="AutoShape 12"/>
          <p:cNvSpPr>
            <a:spLocks noChangeArrowheads="1"/>
          </p:cNvSpPr>
          <p:nvPr/>
        </p:nvSpPr>
        <p:spPr bwMode="auto">
          <a:xfrm rot="10800000">
            <a:off x="3492500" y="5734050"/>
            <a:ext cx="2014538" cy="574675"/>
          </a:xfrm>
          <a:custGeom>
            <a:avLst/>
            <a:gdLst>
              <a:gd name="G0" fmla="+- 0 0 0"/>
              <a:gd name="G1" fmla="+- -11796480 0 0"/>
              <a:gd name="G2" fmla="+- 0 0 -11796480"/>
              <a:gd name="G3" fmla="+- 10800 0 0"/>
              <a:gd name="G4" fmla="+- 0 0 0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5400 0 0"/>
              <a:gd name="G9" fmla="+- 0 0 -11796480"/>
              <a:gd name="G10" fmla="+- 5400 0 2700"/>
              <a:gd name="G11" fmla="cos G10 0"/>
              <a:gd name="G12" fmla="sin G10 0"/>
              <a:gd name="G13" fmla="cos 13500 0"/>
              <a:gd name="G14" fmla="sin 13500 0"/>
              <a:gd name="G15" fmla="+- G11 10800 0"/>
              <a:gd name="G16" fmla="+- G12 10800 0"/>
              <a:gd name="G17" fmla="+- G13 10800 0"/>
              <a:gd name="G18" fmla="+- G14 10800 0"/>
              <a:gd name="G19" fmla="*/ 5400 1 2"/>
              <a:gd name="G20" fmla="+- G19 5400 0"/>
              <a:gd name="G21" fmla="cos G20 0"/>
              <a:gd name="G22" fmla="sin G20 0"/>
              <a:gd name="G23" fmla="+- G21 10800 0"/>
              <a:gd name="G24" fmla="+- G12 G23 G22"/>
              <a:gd name="G25" fmla="+- G22 G23 G11"/>
              <a:gd name="G26" fmla="cos 10800 0"/>
              <a:gd name="G27" fmla="sin 10800 0"/>
              <a:gd name="G28" fmla="cos 5400 0"/>
              <a:gd name="G29" fmla="sin 5400 0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-11796480"/>
              <a:gd name="G36" fmla="sin G34 -11796480"/>
              <a:gd name="G37" fmla="+/ -11796480 0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5400 G39"/>
              <a:gd name="G43" fmla="sin 5400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10799 w 21600"/>
              <a:gd name="T5" fmla="*/ 0 h 21600"/>
              <a:gd name="T6" fmla="*/ 2700 w 21600"/>
              <a:gd name="T7" fmla="*/ 10800 h 21600"/>
              <a:gd name="T8" fmla="*/ 10799 w 21600"/>
              <a:gd name="T9" fmla="*/ 5400 h 21600"/>
              <a:gd name="T10" fmla="*/ 24300 w 21600"/>
              <a:gd name="T11" fmla="*/ 10800 h 21600"/>
              <a:gd name="T12" fmla="*/ 18900 w 21600"/>
              <a:gd name="T13" fmla="*/ 16200 h 21600"/>
              <a:gd name="T14" fmla="*/ 13500 w 21600"/>
              <a:gd name="T15" fmla="*/ 10800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7817" y="5400"/>
                  <a:pt x="5400" y="7817"/>
                  <a:pt x="5400" y="10800"/>
                </a:cubicBezTo>
                <a:lnTo>
                  <a:pt x="0" y="10800"/>
                </a:ln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58381" name="Text Box 13"/>
          <p:cNvSpPr txBox="1">
            <a:spLocks noChangeArrowheads="1"/>
          </p:cNvSpPr>
          <p:nvPr/>
        </p:nvSpPr>
        <p:spPr bwMode="auto">
          <a:xfrm>
            <a:off x="3492500" y="2924175"/>
            <a:ext cx="16811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2"/>
                </a:solidFill>
              </a:rPr>
              <a:t>Подготовка к</a:t>
            </a:r>
          </a:p>
          <a:p>
            <a:r>
              <a:rPr lang="ru-RU" b="1" dirty="0">
                <a:solidFill>
                  <a:schemeClr val="accent2"/>
                </a:solidFill>
              </a:rPr>
              <a:t>делению</a:t>
            </a:r>
          </a:p>
        </p:txBody>
      </p:sp>
      <p:sp>
        <p:nvSpPr>
          <p:cNvPr id="58382" name="Rectangle 14"/>
          <p:cNvSpPr>
            <a:spLocks noChangeArrowheads="1"/>
          </p:cNvSpPr>
          <p:nvPr/>
        </p:nvSpPr>
        <p:spPr bwMode="auto">
          <a:xfrm>
            <a:off x="3419475" y="4941888"/>
            <a:ext cx="4572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b="1" dirty="0">
                <a:solidFill>
                  <a:schemeClr val="accent2"/>
                </a:solidFill>
              </a:rPr>
              <a:t>Подготовка к</a:t>
            </a:r>
          </a:p>
          <a:p>
            <a:r>
              <a:rPr lang="ru-RU" b="1" dirty="0">
                <a:solidFill>
                  <a:schemeClr val="accent2"/>
                </a:solidFill>
              </a:rPr>
              <a:t>делению</a:t>
            </a:r>
          </a:p>
        </p:txBody>
      </p:sp>
      <p:sp>
        <p:nvSpPr>
          <p:cNvPr id="58383" name="Rectangle 15"/>
          <p:cNvSpPr>
            <a:spLocks noChangeArrowheads="1"/>
          </p:cNvSpPr>
          <p:nvPr/>
        </p:nvSpPr>
        <p:spPr bwMode="auto">
          <a:xfrm>
            <a:off x="1116013" y="188913"/>
            <a:ext cx="6985000" cy="1511300"/>
          </a:xfrm>
          <a:prstGeom prst="rect">
            <a:avLst/>
          </a:prstGeom>
          <a:solidFill>
            <a:srgbClr val="FFCCCC"/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 dirty="0">
                <a:solidFill>
                  <a:srgbClr val="FF3300"/>
                </a:solidFill>
              </a:rPr>
              <a:t>Митотический цикл</a:t>
            </a:r>
            <a:r>
              <a:rPr lang="ru-RU" sz="2000" b="1" dirty="0">
                <a:solidFill>
                  <a:schemeClr val="accent2"/>
                </a:solidFill>
              </a:rPr>
              <a:t> – совокупность </a:t>
            </a:r>
          </a:p>
          <a:p>
            <a:pPr algn="ctr"/>
            <a:r>
              <a:rPr lang="ru-RU" sz="2000" b="1" dirty="0">
                <a:solidFill>
                  <a:schemeClr val="accent2"/>
                </a:solidFill>
              </a:rPr>
              <a:t>последовательных  и взаимосвязанных процессов </a:t>
            </a:r>
          </a:p>
          <a:p>
            <a:pPr algn="ctr"/>
            <a:r>
              <a:rPr lang="ru-RU" sz="2000" b="1" dirty="0">
                <a:solidFill>
                  <a:schemeClr val="accent2"/>
                </a:solidFill>
              </a:rPr>
              <a:t>в период подготовки клетки  к делению, </a:t>
            </a:r>
          </a:p>
          <a:p>
            <a:pPr algn="ctr"/>
            <a:r>
              <a:rPr lang="ru-RU" sz="2000" b="1" dirty="0">
                <a:solidFill>
                  <a:schemeClr val="accent2"/>
                </a:solidFill>
              </a:rPr>
              <a:t>а также на протяжении всего митоза</a:t>
            </a:r>
          </a:p>
          <a:p>
            <a:pPr algn="ctr"/>
            <a:endParaRPr lang="ru-RU" sz="2000" b="1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4" name="Text Box 4"/>
          <p:cNvSpPr txBox="1">
            <a:spLocks noChangeArrowheads="1"/>
          </p:cNvSpPr>
          <p:nvPr/>
        </p:nvSpPr>
        <p:spPr bwMode="auto">
          <a:xfrm>
            <a:off x="827088" y="260350"/>
            <a:ext cx="7113587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FF3300"/>
                </a:solidFill>
              </a:rPr>
              <a:t>Процесс подготовки к делению – интерфаза, </a:t>
            </a:r>
          </a:p>
          <a:p>
            <a:r>
              <a:rPr lang="ru-RU" sz="2400" b="1" dirty="0">
                <a:solidFill>
                  <a:srgbClr val="FF3300"/>
                </a:solidFill>
              </a:rPr>
              <a:t>                           имеет 3 периода:</a:t>
            </a:r>
          </a:p>
        </p:txBody>
      </p:sp>
      <p:sp>
        <p:nvSpPr>
          <p:cNvPr id="61451" name="Text Box 11"/>
          <p:cNvSpPr txBox="1">
            <a:spLocks noChangeArrowheads="1"/>
          </p:cNvSpPr>
          <p:nvPr/>
        </p:nvSpPr>
        <p:spPr bwMode="auto">
          <a:xfrm>
            <a:off x="376238" y="193675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ru-RU" dirty="0"/>
          </a:p>
        </p:txBody>
      </p:sp>
      <p:sp>
        <p:nvSpPr>
          <p:cNvPr id="61458" name="Rectangle 18"/>
          <p:cNvSpPr>
            <a:spLocks noChangeArrowheads="1"/>
          </p:cNvSpPr>
          <p:nvPr/>
        </p:nvSpPr>
        <p:spPr bwMode="auto">
          <a:xfrm>
            <a:off x="539750" y="1125538"/>
            <a:ext cx="6985000" cy="2159000"/>
          </a:xfrm>
          <a:prstGeom prst="rect">
            <a:avLst/>
          </a:prstGeom>
          <a:solidFill>
            <a:srgbClr val="FFCC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b="1" dirty="0">
                <a:solidFill>
                  <a:srgbClr val="FF3300"/>
                </a:solidFill>
              </a:rPr>
              <a:t>Пресинтетический период ( </a:t>
            </a:r>
            <a:r>
              <a:rPr lang="en-US" b="1" dirty="0">
                <a:solidFill>
                  <a:srgbClr val="FF3300"/>
                </a:solidFill>
              </a:rPr>
              <a:t>1G </a:t>
            </a:r>
            <a:r>
              <a:rPr lang="ru-RU" b="1" dirty="0">
                <a:solidFill>
                  <a:srgbClr val="FF3300"/>
                </a:solidFill>
              </a:rPr>
              <a:t>от англ.</a:t>
            </a:r>
            <a:r>
              <a:rPr lang="en-US" b="1" dirty="0">
                <a:solidFill>
                  <a:srgbClr val="FF3300"/>
                </a:solidFill>
              </a:rPr>
              <a:t>gar</a:t>
            </a:r>
            <a:r>
              <a:rPr lang="ru-RU" b="1" dirty="0">
                <a:solidFill>
                  <a:srgbClr val="FF3300"/>
                </a:solidFill>
              </a:rPr>
              <a:t> –интервал</a:t>
            </a:r>
            <a:r>
              <a:rPr lang="en-US" b="1" dirty="0">
                <a:solidFill>
                  <a:srgbClr val="FF3300"/>
                </a:solidFill>
              </a:rPr>
              <a:t> </a:t>
            </a:r>
            <a:r>
              <a:rPr lang="ru-RU" b="1" dirty="0" smtClean="0">
                <a:solidFill>
                  <a:srgbClr val="FF3300"/>
                </a:solidFill>
              </a:rPr>
              <a:t>2</a:t>
            </a:r>
            <a:r>
              <a:rPr lang="en-US" b="1" dirty="0" smtClean="0">
                <a:solidFill>
                  <a:srgbClr val="FF3300"/>
                </a:solidFill>
              </a:rPr>
              <a:t>n</a:t>
            </a:r>
            <a:r>
              <a:rPr lang="ru-RU" b="1" dirty="0" smtClean="0">
                <a:solidFill>
                  <a:srgbClr val="FF3300"/>
                </a:solidFill>
              </a:rPr>
              <a:t> </a:t>
            </a:r>
            <a:r>
              <a:rPr lang="ru-RU" b="1" dirty="0">
                <a:solidFill>
                  <a:srgbClr val="FF3300"/>
                </a:solidFill>
              </a:rPr>
              <a:t>2с</a:t>
            </a:r>
            <a:r>
              <a:rPr lang="en-US" b="1" dirty="0">
                <a:solidFill>
                  <a:srgbClr val="FF3300"/>
                </a:solidFill>
              </a:rPr>
              <a:t>)</a:t>
            </a:r>
            <a:endParaRPr lang="ru-RU" b="1" dirty="0">
              <a:solidFill>
                <a:srgbClr val="FF3300"/>
              </a:solidFill>
            </a:endParaRPr>
          </a:p>
          <a:p>
            <a:pPr algn="ctr"/>
            <a:r>
              <a:rPr lang="ru-RU" b="1" dirty="0">
                <a:solidFill>
                  <a:schemeClr val="accent2"/>
                </a:solidFill>
              </a:rPr>
              <a:t>1.Образование рибосом</a:t>
            </a:r>
          </a:p>
          <a:p>
            <a:pPr algn="ctr"/>
            <a:r>
              <a:rPr lang="ru-RU" b="1" dirty="0">
                <a:solidFill>
                  <a:schemeClr val="accent2"/>
                </a:solidFill>
              </a:rPr>
              <a:t>2. Синтез р-РНК</a:t>
            </a:r>
            <a:r>
              <a:rPr lang="ru-RU" b="1" dirty="0" smtClean="0">
                <a:solidFill>
                  <a:schemeClr val="accent2"/>
                </a:solidFill>
              </a:rPr>
              <a:t>, и-РНК</a:t>
            </a:r>
            <a:r>
              <a:rPr lang="ru-RU" b="1" dirty="0">
                <a:solidFill>
                  <a:schemeClr val="accent2"/>
                </a:solidFill>
              </a:rPr>
              <a:t>, т-РНК.</a:t>
            </a:r>
          </a:p>
          <a:p>
            <a:pPr algn="ctr"/>
            <a:r>
              <a:rPr lang="ru-RU" b="1" dirty="0">
                <a:solidFill>
                  <a:schemeClr val="accent2"/>
                </a:solidFill>
              </a:rPr>
              <a:t>3. Синтез АТФ</a:t>
            </a:r>
          </a:p>
          <a:p>
            <a:pPr algn="ctr"/>
            <a:r>
              <a:rPr lang="ru-RU" b="1" dirty="0">
                <a:solidFill>
                  <a:schemeClr val="accent2"/>
                </a:solidFill>
              </a:rPr>
              <a:t>4.Деление митохондрий</a:t>
            </a:r>
          </a:p>
          <a:p>
            <a:pPr algn="ctr"/>
            <a:r>
              <a:rPr lang="ru-RU" b="1" dirty="0">
                <a:solidFill>
                  <a:schemeClr val="accent2"/>
                </a:solidFill>
              </a:rPr>
              <a:t>5.Синтез ферментов</a:t>
            </a:r>
          </a:p>
          <a:p>
            <a:pPr algn="ctr"/>
            <a:r>
              <a:rPr lang="ru-RU" b="1" dirty="0">
                <a:solidFill>
                  <a:schemeClr val="accent2"/>
                </a:solidFill>
              </a:rPr>
              <a:t>6. Рост клетки</a:t>
            </a:r>
          </a:p>
        </p:txBody>
      </p:sp>
      <p:sp>
        <p:nvSpPr>
          <p:cNvPr id="61459" name="Rectangle 19"/>
          <p:cNvSpPr>
            <a:spLocks noChangeArrowheads="1"/>
          </p:cNvSpPr>
          <p:nvPr/>
        </p:nvSpPr>
        <p:spPr bwMode="auto">
          <a:xfrm>
            <a:off x="395288" y="3860800"/>
            <a:ext cx="4032250" cy="2232025"/>
          </a:xfrm>
          <a:prstGeom prst="rect">
            <a:avLst/>
          </a:prstGeom>
          <a:solidFill>
            <a:srgbClr val="FFCC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b="1" dirty="0">
                <a:solidFill>
                  <a:srgbClr val="FF3300"/>
                </a:solidFill>
              </a:rPr>
              <a:t>Синтетический период </a:t>
            </a:r>
            <a:endParaRPr lang="en-US" b="1" dirty="0">
              <a:solidFill>
                <a:srgbClr val="FF3300"/>
              </a:solidFill>
            </a:endParaRPr>
          </a:p>
          <a:p>
            <a:pPr algn="ctr"/>
            <a:r>
              <a:rPr lang="en-US" b="1" dirty="0">
                <a:solidFill>
                  <a:srgbClr val="FF3300"/>
                </a:solidFill>
              </a:rPr>
              <a:t>(S</a:t>
            </a:r>
            <a:r>
              <a:rPr lang="ru-RU" b="1" dirty="0">
                <a:solidFill>
                  <a:srgbClr val="FF3300"/>
                </a:solidFill>
              </a:rPr>
              <a:t>-фаза </a:t>
            </a:r>
            <a:r>
              <a:rPr lang="ru-RU" b="1" dirty="0" smtClean="0">
                <a:solidFill>
                  <a:srgbClr val="FF3300"/>
                </a:solidFill>
              </a:rPr>
              <a:t>2</a:t>
            </a:r>
            <a:r>
              <a:rPr lang="en-US" b="1" dirty="0" smtClean="0">
                <a:solidFill>
                  <a:srgbClr val="FF3300"/>
                </a:solidFill>
              </a:rPr>
              <a:t>n</a:t>
            </a:r>
            <a:r>
              <a:rPr lang="ru-RU" b="1" dirty="0" smtClean="0">
                <a:solidFill>
                  <a:srgbClr val="FF3300"/>
                </a:solidFill>
              </a:rPr>
              <a:t>4с</a:t>
            </a:r>
            <a:r>
              <a:rPr lang="ru-RU" b="1" dirty="0">
                <a:solidFill>
                  <a:srgbClr val="FF3300"/>
                </a:solidFill>
              </a:rPr>
              <a:t>)</a:t>
            </a:r>
          </a:p>
          <a:p>
            <a:pPr algn="ctr"/>
            <a:r>
              <a:rPr lang="ru-RU" b="1" dirty="0">
                <a:solidFill>
                  <a:schemeClr val="accent2"/>
                </a:solidFill>
              </a:rPr>
              <a:t>1.Удвоение (редупликация ДНК)</a:t>
            </a:r>
          </a:p>
          <a:p>
            <a:pPr algn="ctr"/>
            <a:r>
              <a:rPr lang="ru-RU" b="1" dirty="0">
                <a:solidFill>
                  <a:schemeClr val="accent2"/>
                </a:solidFill>
              </a:rPr>
              <a:t>2.Синтез белков – гистонов</a:t>
            </a:r>
          </a:p>
          <a:p>
            <a:pPr algn="ctr"/>
            <a:r>
              <a:rPr lang="ru-RU" b="1" dirty="0">
                <a:solidFill>
                  <a:schemeClr val="accent2"/>
                </a:solidFill>
              </a:rPr>
              <a:t>3. Сборка второй хроматиды</a:t>
            </a:r>
          </a:p>
          <a:p>
            <a:pPr algn="ctr"/>
            <a:endParaRPr lang="ru-RU" dirty="0"/>
          </a:p>
        </p:txBody>
      </p:sp>
      <p:sp>
        <p:nvSpPr>
          <p:cNvPr id="61460" name="Rectangle 20"/>
          <p:cNvSpPr>
            <a:spLocks noChangeArrowheads="1"/>
          </p:cNvSpPr>
          <p:nvPr/>
        </p:nvSpPr>
        <p:spPr bwMode="auto">
          <a:xfrm>
            <a:off x="4787900" y="3860800"/>
            <a:ext cx="4176713" cy="2160588"/>
          </a:xfrm>
          <a:prstGeom prst="rect">
            <a:avLst/>
          </a:prstGeom>
          <a:solidFill>
            <a:srgbClr val="FFCC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b="1" dirty="0">
                <a:solidFill>
                  <a:srgbClr val="FF3300"/>
                </a:solidFill>
              </a:rPr>
              <a:t>Постсинтетический период </a:t>
            </a:r>
          </a:p>
          <a:p>
            <a:pPr algn="ctr"/>
            <a:r>
              <a:rPr lang="ru-RU" b="1" dirty="0">
                <a:solidFill>
                  <a:srgbClr val="FF3300"/>
                </a:solidFill>
              </a:rPr>
              <a:t>(</a:t>
            </a:r>
            <a:r>
              <a:rPr lang="en-US" b="1" dirty="0">
                <a:solidFill>
                  <a:srgbClr val="FF3300"/>
                </a:solidFill>
              </a:rPr>
              <a:t>2G </a:t>
            </a:r>
            <a:r>
              <a:rPr lang="ru-RU" b="1" dirty="0" smtClean="0">
                <a:solidFill>
                  <a:srgbClr val="FF3300"/>
                </a:solidFill>
              </a:rPr>
              <a:t>2</a:t>
            </a:r>
            <a:r>
              <a:rPr lang="en-US" b="1" dirty="0" smtClean="0">
                <a:solidFill>
                  <a:srgbClr val="FF3300"/>
                </a:solidFill>
              </a:rPr>
              <a:t>n</a:t>
            </a:r>
            <a:r>
              <a:rPr lang="ru-RU" b="1" dirty="0" smtClean="0">
                <a:solidFill>
                  <a:srgbClr val="FF3300"/>
                </a:solidFill>
              </a:rPr>
              <a:t> </a:t>
            </a:r>
            <a:r>
              <a:rPr lang="ru-RU" b="1" dirty="0">
                <a:solidFill>
                  <a:srgbClr val="FF3300"/>
                </a:solidFill>
              </a:rPr>
              <a:t>4с</a:t>
            </a:r>
            <a:r>
              <a:rPr lang="en-US" b="1" dirty="0">
                <a:solidFill>
                  <a:srgbClr val="FF3300"/>
                </a:solidFill>
              </a:rPr>
              <a:t>)</a:t>
            </a:r>
            <a:endParaRPr lang="ru-RU" b="1" dirty="0">
              <a:solidFill>
                <a:srgbClr val="FF3300"/>
              </a:solidFill>
            </a:endParaRPr>
          </a:p>
          <a:p>
            <a:pPr algn="ctr"/>
            <a:r>
              <a:rPr lang="ru-RU" b="1" dirty="0">
                <a:solidFill>
                  <a:schemeClr val="accent2"/>
                </a:solidFill>
              </a:rPr>
              <a:t>1.Синтез белка</a:t>
            </a:r>
          </a:p>
          <a:p>
            <a:pPr algn="ctr"/>
            <a:r>
              <a:rPr lang="ru-RU" b="1" dirty="0">
                <a:solidFill>
                  <a:schemeClr val="accent2"/>
                </a:solidFill>
              </a:rPr>
              <a:t>2. Синтез АТФ</a:t>
            </a:r>
          </a:p>
          <a:p>
            <a:pPr algn="ctr"/>
            <a:r>
              <a:rPr lang="ru-RU" b="1" dirty="0">
                <a:solidFill>
                  <a:schemeClr val="accent2"/>
                </a:solidFill>
              </a:rPr>
              <a:t>3.СинтезРНК</a:t>
            </a:r>
          </a:p>
          <a:p>
            <a:pPr algn="ctr"/>
            <a:r>
              <a:rPr lang="ru-RU" b="1" dirty="0">
                <a:solidFill>
                  <a:schemeClr val="accent2"/>
                </a:solidFill>
              </a:rPr>
              <a:t>4. Удвоение массы цитоплазмы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7" name="Text Box 9"/>
          <p:cNvSpPr txBox="1">
            <a:spLocks noChangeArrowheads="1"/>
          </p:cNvSpPr>
          <p:nvPr/>
        </p:nvSpPr>
        <p:spPr bwMode="auto">
          <a:xfrm>
            <a:off x="4119563" y="3305175"/>
            <a:ext cx="247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/>
              <a:t>.</a:t>
            </a:r>
          </a:p>
        </p:txBody>
      </p:sp>
      <p:sp>
        <p:nvSpPr>
          <p:cNvPr id="2061" name="Rectangle 13"/>
          <p:cNvSpPr>
            <a:spLocks noChangeArrowheads="1"/>
          </p:cNvSpPr>
          <p:nvPr/>
        </p:nvSpPr>
        <p:spPr bwMode="auto">
          <a:xfrm>
            <a:off x="1428728" y="928670"/>
            <a:ext cx="6746894" cy="5473700"/>
          </a:xfrm>
          <a:prstGeom prst="rect">
            <a:avLst/>
          </a:prstGeom>
          <a:solidFill>
            <a:srgbClr val="FFCC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2062" name="Picture 14" descr="профаза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857488" y="1285860"/>
            <a:ext cx="3643338" cy="4968875"/>
          </a:xfrm>
          <a:prstGeom prst="rect">
            <a:avLst/>
          </a:prstGeom>
          <a:noFill/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u="sng" dirty="0" smtClean="0">
                <a:solidFill>
                  <a:schemeClr val="accent1">
                    <a:lumMod val="50000"/>
                  </a:schemeClr>
                </a:solidFill>
              </a:rPr>
              <a:t>Профаза</a:t>
            </a:r>
            <a:endParaRPr lang="ru-RU" b="1" i="1" u="sng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1490663" y="3200400"/>
            <a:ext cx="10890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rIns="539580" anchor="ctr">
            <a:spAutoFit/>
          </a:bodyPr>
          <a:lstStyle/>
          <a:p>
            <a:pPr lvl="1" algn="just"/>
            <a:endParaRPr lang="ru-RU" sz="2400" b="1">
              <a:solidFill>
                <a:srgbClr val="0000FF"/>
              </a:solidFill>
            </a:endParaRPr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2679700" y="928688"/>
            <a:ext cx="247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/>
              <a:t>.</a:t>
            </a:r>
          </a:p>
        </p:txBody>
      </p:sp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3471863" y="3305175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5133" name="Rectangle 13"/>
          <p:cNvSpPr>
            <a:spLocks noChangeArrowheads="1"/>
          </p:cNvSpPr>
          <p:nvPr/>
        </p:nvSpPr>
        <p:spPr bwMode="auto">
          <a:xfrm>
            <a:off x="2000232" y="1500174"/>
            <a:ext cx="6429420" cy="4681538"/>
          </a:xfrm>
          <a:prstGeom prst="rect">
            <a:avLst/>
          </a:prstGeom>
          <a:solidFill>
            <a:srgbClr val="FFCC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5134" name="Picture 14" descr="метафаза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214942" y="2143116"/>
            <a:ext cx="2571768" cy="3671887"/>
          </a:xfrm>
          <a:prstGeom prst="rect">
            <a:avLst/>
          </a:prstGeom>
          <a:noFill/>
        </p:spPr>
      </p:pic>
      <p:pic>
        <p:nvPicPr>
          <p:cNvPr id="5135" name="Picture 15" descr="ранняя метафаза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428860" y="2143116"/>
            <a:ext cx="2500330" cy="3671887"/>
          </a:xfrm>
          <a:prstGeom prst="rect">
            <a:avLst/>
          </a:prstGeom>
          <a:noFill/>
        </p:spPr>
      </p:pic>
      <p:sp>
        <p:nvSpPr>
          <p:cNvPr id="11" name="Заголовок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chemeClr val="accent1">
                    <a:lumMod val="50000"/>
                  </a:schemeClr>
                </a:solidFill>
              </a:rPr>
              <a:t>Метафаза</a:t>
            </a:r>
            <a:endParaRPr lang="ru-RU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2" name="Содержимое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chemeClr val="accent1">
                    <a:lumMod val="50000"/>
                  </a:schemeClr>
                </a:solidFill>
              </a:rPr>
              <a:t>Анафаза</a:t>
            </a:r>
            <a:endParaRPr lang="ru-RU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Picture 8" descr="анафаза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214546" y="1785926"/>
            <a:ext cx="4000528" cy="45259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4" name="Text Box 10"/>
          <p:cNvSpPr txBox="1">
            <a:spLocks noChangeArrowheads="1"/>
          </p:cNvSpPr>
          <p:nvPr/>
        </p:nvSpPr>
        <p:spPr bwMode="auto">
          <a:xfrm>
            <a:off x="1743075" y="784225"/>
            <a:ext cx="24765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ru-RU"/>
          </a:p>
          <a:p>
            <a:endParaRPr lang="ru-RU"/>
          </a:p>
          <a:p>
            <a:r>
              <a:rPr lang="ru-RU"/>
              <a:t>.</a:t>
            </a:r>
          </a:p>
          <a:p>
            <a:endParaRPr lang="ru-RU"/>
          </a:p>
        </p:txBody>
      </p:sp>
      <p:sp>
        <p:nvSpPr>
          <p:cNvPr id="6155" name="Text Box 11"/>
          <p:cNvSpPr txBox="1">
            <a:spLocks noChangeArrowheads="1"/>
          </p:cNvSpPr>
          <p:nvPr/>
        </p:nvSpPr>
        <p:spPr bwMode="auto">
          <a:xfrm>
            <a:off x="-684213" y="1412875"/>
            <a:ext cx="517048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ru-RU"/>
          </a:p>
          <a:p>
            <a:endParaRPr lang="ru-RU"/>
          </a:p>
        </p:txBody>
      </p:sp>
      <p:sp>
        <p:nvSpPr>
          <p:cNvPr id="6156" name="Rectangle 12"/>
          <p:cNvSpPr>
            <a:spLocks noChangeArrowheads="1"/>
          </p:cNvSpPr>
          <p:nvPr/>
        </p:nvSpPr>
        <p:spPr bwMode="auto">
          <a:xfrm>
            <a:off x="1835150" y="5157788"/>
            <a:ext cx="4572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6160" name="Rectangle 16"/>
          <p:cNvSpPr>
            <a:spLocks noChangeArrowheads="1"/>
          </p:cNvSpPr>
          <p:nvPr/>
        </p:nvSpPr>
        <p:spPr bwMode="auto">
          <a:xfrm>
            <a:off x="4143372" y="928670"/>
            <a:ext cx="3024187" cy="5548309"/>
          </a:xfrm>
          <a:prstGeom prst="rect">
            <a:avLst/>
          </a:prstGeom>
          <a:solidFill>
            <a:srgbClr val="FFCC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6161" name="Picture 17" descr="телофаза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500562" y="1500174"/>
            <a:ext cx="2266950" cy="4681537"/>
          </a:xfrm>
          <a:prstGeom prst="rect">
            <a:avLst/>
          </a:prstGeom>
          <a:noFill/>
        </p:spPr>
      </p:pic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chemeClr val="accent1">
                    <a:lumMod val="50000"/>
                  </a:schemeClr>
                </a:solidFill>
              </a:rPr>
              <a:t>Телофаза</a:t>
            </a:r>
            <a:endParaRPr lang="ru-RU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" name="Содержимое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5" name="Rectangle 7"/>
          <p:cNvSpPr>
            <a:spLocks noChangeArrowheads="1"/>
          </p:cNvSpPr>
          <p:nvPr/>
        </p:nvSpPr>
        <p:spPr bwMode="auto">
          <a:xfrm>
            <a:off x="1908175" y="476250"/>
            <a:ext cx="5040313" cy="1296988"/>
          </a:xfrm>
          <a:prstGeom prst="rect">
            <a:avLst/>
          </a:prstGeom>
          <a:solidFill>
            <a:srgbClr val="FFCCCC"/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>
                <a:solidFill>
                  <a:schemeClr val="accent2"/>
                </a:solidFill>
              </a:rPr>
              <a:t>Собственно непрямое деление</a:t>
            </a:r>
          </a:p>
          <a:p>
            <a:pPr algn="ctr"/>
            <a:r>
              <a:rPr lang="ru-RU" sz="2400" b="1">
                <a:solidFill>
                  <a:schemeClr val="accent2"/>
                </a:solidFill>
              </a:rPr>
              <a:t> ( Митоз)</a:t>
            </a:r>
          </a:p>
        </p:txBody>
      </p:sp>
      <p:sp>
        <p:nvSpPr>
          <p:cNvPr id="43016" name="Rectangle 8"/>
          <p:cNvSpPr>
            <a:spLocks noChangeArrowheads="1"/>
          </p:cNvSpPr>
          <p:nvPr/>
        </p:nvSpPr>
        <p:spPr bwMode="auto">
          <a:xfrm>
            <a:off x="971550" y="3789363"/>
            <a:ext cx="3313113" cy="1512887"/>
          </a:xfrm>
          <a:prstGeom prst="rect">
            <a:avLst/>
          </a:prstGeom>
          <a:solidFill>
            <a:srgbClr val="FFCCCC"/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 b="1">
                <a:solidFill>
                  <a:schemeClr val="accent2"/>
                </a:solidFill>
              </a:rPr>
              <a:t>Кариокинез</a:t>
            </a:r>
          </a:p>
          <a:p>
            <a:pPr algn="ctr"/>
            <a:r>
              <a:rPr lang="ru-RU" sz="2000" b="1">
                <a:solidFill>
                  <a:schemeClr val="accent2"/>
                </a:solidFill>
              </a:rPr>
              <a:t>(деление ядра)</a:t>
            </a:r>
          </a:p>
        </p:txBody>
      </p:sp>
      <p:sp>
        <p:nvSpPr>
          <p:cNvPr id="43018" name="Rectangle 10"/>
          <p:cNvSpPr>
            <a:spLocks noChangeArrowheads="1"/>
          </p:cNvSpPr>
          <p:nvPr/>
        </p:nvSpPr>
        <p:spPr bwMode="auto">
          <a:xfrm>
            <a:off x="5292725" y="3933825"/>
            <a:ext cx="3167063" cy="1370013"/>
          </a:xfrm>
          <a:prstGeom prst="rect">
            <a:avLst/>
          </a:prstGeom>
          <a:solidFill>
            <a:srgbClr val="FFCCCC"/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 b="1">
                <a:solidFill>
                  <a:schemeClr val="accent2"/>
                </a:solidFill>
              </a:rPr>
              <a:t>Цитокинез</a:t>
            </a:r>
          </a:p>
          <a:p>
            <a:pPr algn="ctr"/>
            <a:r>
              <a:rPr lang="ru-RU" sz="2000" b="1">
                <a:solidFill>
                  <a:schemeClr val="accent2"/>
                </a:solidFill>
              </a:rPr>
              <a:t>(деление цитоплазмы)</a:t>
            </a:r>
          </a:p>
        </p:txBody>
      </p:sp>
      <p:sp>
        <p:nvSpPr>
          <p:cNvPr id="43020" name="Line 12"/>
          <p:cNvSpPr>
            <a:spLocks noChangeShapeType="1"/>
          </p:cNvSpPr>
          <p:nvPr/>
        </p:nvSpPr>
        <p:spPr bwMode="auto">
          <a:xfrm flipH="1">
            <a:off x="2555875" y="1773238"/>
            <a:ext cx="1368425" cy="2090737"/>
          </a:xfrm>
          <a:prstGeom prst="line">
            <a:avLst/>
          </a:prstGeom>
          <a:noFill/>
          <a:ln w="15875">
            <a:solidFill>
              <a:srgbClr val="00008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3021" name="Line 13"/>
          <p:cNvSpPr>
            <a:spLocks noChangeShapeType="1"/>
          </p:cNvSpPr>
          <p:nvPr/>
        </p:nvSpPr>
        <p:spPr bwMode="auto">
          <a:xfrm>
            <a:off x="4284663" y="1773238"/>
            <a:ext cx="2374900" cy="2232025"/>
          </a:xfrm>
          <a:prstGeom prst="line">
            <a:avLst/>
          </a:prstGeom>
          <a:noFill/>
          <a:ln w="15875">
            <a:solidFill>
              <a:srgbClr val="333399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6" name="Picture 4" descr="mitos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620713"/>
            <a:ext cx="4371975" cy="6011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397" name="Line 5"/>
          <p:cNvSpPr>
            <a:spLocks noChangeShapeType="1"/>
          </p:cNvSpPr>
          <p:nvPr/>
        </p:nvSpPr>
        <p:spPr bwMode="auto">
          <a:xfrm>
            <a:off x="4427538" y="1628775"/>
            <a:ext cx="1728787" cy="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9399" name="Text Box 7"/>
          <p:cNvSpPr txBox="1">
            <a:spLocks noChangeArrowheads="1"/>
          </p:cNvSpPr>
          <p:nvPr/>
        </p:nvSpPr>
        <p:spPr bwMode="auto">
          <a:xfrm>
            <a:off x="6156325" y="1412875"/>
            <a:ext cx="325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000" b="1">
                <a:solidFill>
                  <a:schemeClr val="accent2"/>
                </a:solidFill>
              </a:rPr>
              <a:t>1</a:t>
            </a:r>
            <a:endParaRPr lang="ru-RU" sz="2000" b="1">
              <a:solidFill>
                <a:schemeClr val="accent2"/>
              </a:solidFill>
            </a:endParaRPr>
          </a:p>
        </p:txBody>
      </p:sp>
      <p:sp>
        <p:nvSpPr>
          <p:cNvPr id="59401" name="Text Box 9"/>
          <p:cNvSpPr txBox="1">
            <a:spLocks noChangeArrowheads="1"/>
          </p:cNvSpPr>
          <p:nvPr/>
        </p:nvSpPr>
        <p:spPr bwMode="auto">
          <a:xfrm>
            <a:off x="6659563" y="1412875"/>
            <a:ext cx="15160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FF3300"/>
                </a:solidFill>
              </a:rPr>
              <a:t>Анафаза</a:t>
            </a:r>
          </a:p>
        </p:txBody>
      </p:sp>
      <p:sp>
        <p:nvSpPr>
          <p:cNvPr id="59402" name="Line 10"/>
          <p:cNvSpPr>
            <a:spLocks noChangeShapeType="1"/>
          </p:cNvSpPr>
          <p:nvPr/>
        </p:nvSpPr>
        <p:spPr bwMode="auto">
          <a:xfrm>
            <a:off x="3492500" y="2492375"/>
            <a:ext cx="2663825" cy="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9403" name="Text Box 11"/>
          <p:cNvSpPr txBox="1">
            <a:spLocks noChangeArrowheads="1"/>
          </p:cNvSpPr>
          <p:nvPr/>
        </p:nvSpPr>
        <p:spPr bwMode="auto">
          <a:xfrm>
            <a:off x="6156325" y="2276475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>
                <a:solidFill>
                  <a:schemeClr val="accent2"/>
                </a:solidFill>
              </a:rPr>
              <a:t>2</a:t>
            </a:r>
          </a:p>
        </p:txBody>
      </p:sp>
      <p:sp>
        <p:nvSpPr>
          <p:cNvPr id="59404" name="Text Box 12"/>
          <p:cNvSpPr txBox="1">
            <a:spLocks noChangeArrowheads="1"/>
          </p:cNvSpPr>
          <p:nvPr/>
        </p:nvSpPr>
        <p:spPr bwMode="auto">
          <a:xfrm>
            <a:off x="6588125" y="2276475"/>
            <a:ext cx="16843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FF3300"/>
                </a:solidFill>
              </a:rPr>
              <a:t>Метафаза</a:t>
            </a:r>
          </a:p>
        </p:txBody>
      </p:sp>
      <p:sp>
        <p:nvSpPr>
          <p:cNvPr id="59406" name="Line 14"/>
          <p:cNvSpPr>
            <a:spLocks noChangeShapeType="1"/>
          </p:cNvSpPr>
          <p:nvPr/>
        </p:nvSpPr>
        <p:spPr bwMode="auto">
          <a:xfrm>
            <a:off x="3635375" y="908050"/>
            <a:ext cx="2593975" cy="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9407" name="Text Box 15"/>
          <p:cNvSpPr txBox="1">
            <a:spLocks noChangeArrowheads="1"/>
          </p:cNvSpPr>
          <p:nvPr/>
        </p:nvSpPr>
        <p:spPr bwMode="auto">
          <a:xfrm>
            <a:off x="6208713" y="727075"/>
            <a:ext cx="3540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>
                <a:solidFill>
                  <a:schemeClr val="accent2"/>
                </a:solidFill>
              </a:rPr>
              <a:t>3</a:t>
            </a:r>
          </a:p>
        </p:txBody>
      </p:sp>
      <p:sp>
        <p:nvSpPr>
          <p:cNvPr id="59408" name="Text Box 16"/>
          <p:cNvSpPr txBox="1">
            <a:spLocks noChangeArrowheads="1"/>
          </p:cNvSpPr>
          <p:nvPr/>
        </p:nvSpPr>
        <p:spPr bwMode="auto">
          <a:xfrm>
            <a:off x="6588125" y="692150"/>
            <a:ext cx="15319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FF3300"/>
                </a:solidFill>
              </a:rPr>
              <a:t>Профаза</a:t>
            </a:r>
          </a:p>
        </p:txBody>
      </p:sp>
      <p:sp>
        <p:nvSpPr>
          <p:cNvPr id="59410" name="Line 18"/>
          <p:cNvSpPr>
            <a:spLocks noChangeShapeType="1"/>
          </p:cNvSpPr>
          <p:nvPr/>
        </p:nvSpPr>
        <p:spPr bwMode="auto">
          <a:xfrm>
            <a:off x="4356100" y="3789363"/>
            <a:ext cx="1873250" cy="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9411" name="Text Box 19"/>
          <p:cNvSpPr txBox="1">
            <a:spLocks noChangeArrowheads="1"/>
          </p:cNvSpPr>
          <p:nvPr/>
        </p:nvSpPr>
        <p:spPr bwMode="auto">
          <a:xfrm>
            <a:off x="6156325" y="3500438"/>
            <a:ext cx="4254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>
                <a:solidFill>
                  <a:schemeClr val="accent2"/>
                </a:solidFill>
              </a:rPr>
              <a:t>4</a:t>
            </a:r>
          </a:p>
        </p:txBody>
      </p:sp>
      <p:sp>
        <p:nvSpPr>
          <p:cNvPr id="59412" name="Text Box 20"/>
          <p:cNvSpPr txBox="1">
            <a:spLocks noChangeArrowheads="1"/>
          </p:cNvSpPr>
          <p:nvPr/>
        </p:nvSpPr>
        <p:spPr bwMode="auto">
          <a:xfrm>
            <a:off x="6732588" y="3500438"/>
            <a:ext cx="1676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FF3300"/>
                </a:solidFill>
              </a:rPr>
              <a:t>Телофаза</a:t>
            </a:r>
          </a:p>
        </p:txBody>
      </p:sp>
      <p:sp>
        <p:nvSpPr>
          <p:cNvPr id="59413" name="Line 21"/>
          <p:cNvSpPr>
            <a:spLocks noChangeShapeType="1"/>
          </p:cNvSpPr>
          <p:nvPr/>
        </p:nvSpPr>
        <p:spPr bwMode="auto">
          <a:xfrm>
            <a:off x="3348038" y="4292600"/>
            <a:ext cx="2806700" cy="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9414" name="Text Box 22"/>
          <p:cNvSpPr txBox="1">
            <a:spLocks noChangeArrowheads="1"/>
          </p:cNvSpPr>
          <p:nvPr/>
        </p:nvSpPr>
        <p:spPr bwMode="auto">
          <a:xfrm>
            <a:off x="6300788" y="4005263"/>
            <a:ext cx="382587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800" b="1">
                <a:solidFill>
                  <a:schemeClr val="accent2"/>
                </a:solidFill>
              </a:rPr>
              <a:t>5</a:t>
            </a:r>
          </a:p>
        </p:txBody>
      </p:sp>
      <p:sp>
        <p:nvSpPr>
          <p:cNvPr id="59416" name="Rectangle 24"/>
          <p:cNvSpPr>
            <a:spLocks noChangeArrowheads="1"/>
          </p:cNvSpPr>
          <p:nvPr/>
        </p:nvSpPr>
        <p:spPr bwMode="auto">
          <a:xfrm>
            <a:off x="6732588" y="4076700"/>
            <a:ext cx="16843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FF3300"/>
                </a:solidFill>
              </a:rPr>
              <a:t>Метафаза</a:t>
            </a:r>
          </a:p>
        </p:txBody>
      </p:sp>
      <p:sp>
        <p:nvSpPr>
          <p:cNvPr id="59417" name="Line 25"/>
          <p:cNvSpPr>
            <a:spLocks noChangeShapeType="1"/>
          </p:cNvSpPr>
          <p:nvPr/>
        </p:nvSpPr>
        <p:spPr bwMode="auto">
          <a:xfrm>
            <a:off x="4356100" y="5734050"/>
            <a:ext cx="1728788" cy="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9418" name="Text Box 26"/>
          <p:cNvSpPr txBox="1">
            <a:spLocks noChangeArrowheads="1"/>
          </p:cNvSpPr>
          <p:nvPr/>
        </p:nvSpPr>
        <p:spPr bwMode="auto">
          <a:xfrm>
            <a:off x="6227763" y="5445125"/>
            <a:ext cx="38258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800" b="1">
                <a:solidFill>
                  <a:schemeClr val="accent2"/>
                </a:solidFill>
              </a:rPr>
              <a:t>6</a:t>
            </a:r>
          </a:p>
        </p:txBody>
      </p:sp>
      <p:sp>
        <p:nvSpPr>
          <p:cNvPr id="59419" name="Rectangle 27"/>
          <p:cNvSpPr>
            <a:spLocks noChangeArrowheads="1"/>
          </p:cNvSpPr>
          <p:nvPr/>
        </p:nvSpPr>
        <p:spPr bwMode="auto">
          <a:xfrm>
            <a:off x="6732588" y="5445125"/>
            <a:ext cx="15160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FF3300"/>
                </a:solidFill>
              </a:rPr>
              <a:t>Анафаза</a:t>
            </a:r>
          </a:p>
        </p:txBody>
      </p:sp>
      <p:sp>
        <p:nvSpPr>
          <p:cNvPr id="59420" name="Text Box 28"/>
          <p:cNvSpPr txBox="1">
            <a:spLocks noChangeArrowheads="1"/>
          </p:cNvSpPr>
          <p:nvPr/>
        </p:nvSpPr>
        <p:spPr bwMode="auto">
          <a:xfrm>
            <a:off x="1619250" y="-50800"/>
            <a:ext cx="712311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 b="1">
                <a:solidFill>
                  <a:srgbClr val="FF3300"/>
                </a:solidFill>
              </a:rPr>
              <a:t>Узнайте фигуру митоза в корешке лука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9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9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9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59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59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59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401" grpId="0"/>
      <p:bldP spid="59404" grpId="0"/>
      <p:bldP spid="59408" grpId="0"/>
      <p:bldP spid="59412" grpId="0"/>
      <p:bldP spid="59416" grpId="0"/>
      <p:bldP spid="5941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6" name="Text Box 4"/>
          <p:cNvSpPr txBox="1">
            <a:spLocks noChangeArrowheads="1"/>
          </p:cNvSpPr>
          <p:nvPr/>
        </p:nvSpPr>
        <p:spPr bwMode="auto">
          <a:xfrm>
            <a:off x="2463800" y="107950"/>
            <a:ext cx="362743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chemeClr val="accent2"/>
                </a:solidFill>
              </a:rPr>
              <a:t>Значение митоза</a:t>
            </a:r>
          </a:p>
        </p:txBody>
      </p:sp>
      <p:sp>
        <p:nvSpPr>
          <p:cNvPr id="44037" name="Text Box 5"/>
          <p:cNvSpPr txBox="1">
            <a:spLocks noChangeArrowheads="1"/>
          </p:cNvSpPr>
          <p:nvPr/>
        </p:nvSpPr>
        <p:spPr bwMode="auto">
          <a:xfrm>
            <a:off x="755650" y="4868863"/>
            <a:ext cx="7777163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/>
            <a:r>
              <a:rPr lang="ru-RU"/>
              <a:t>.</a:t>
            </a:r>
          </a:p>
          <a:p>
            <a:pPr marL="342900" indent="-342900"/>
            <a:endParaRPr lang="ru-RU"/>
          </a:p>
          <a:p>
            <a:pPr marL="342900" indent="-342900">
              <a:buFontTx/>
              <a:buChar char="•"/>
            </a:pPr>
            <a:endParaRPr lang="ru-RU"/>
          </a:p>
        </p:txBody>
      </p:sp>
      <p:sp>
        <p:nvSpPr>
          <p:cNvPr id="44039" name="Text Box 7"/>
          <p:cNvSpPr txBox="1">
            <a:spLocks noChangeArrowheads="1"/>
          </p:cNvSpPr>
          <p:nvPr/>
        </p:nvSpPr>
        <p:spPr bwMode="auto">
          <a:xfrm>
            <a:off x="1095375" y="4097338"/>
            <a:ext cx="247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/>
              <a:t>.</a:t>
            </a:r>
          </a:p>
        </p:txBody>
      </p:sp>
      <p:sp>
        <p:nvSpPr>
          <p:cNvPr id="44040" name="Rectangle 8"/>
          <p:cNvSpPr>
            <a:spLocks noChangeArrowheads="1"/>
          </p:cNvSpPr>
          <p:nvPr/>
        </p:nvSpPr>
        <p:spPr bwMode="auto">
          <a:xfrm>
            <a:off x="323850" y="1700213"/>
            <a:ext cx="8642350" cy="1655762"/>
          </a:xfrm>
          <a:prstGeom prst="rect">
            <a:avLst/>
          </a:prstGeom>
          <a:solidFill>
            <a:srgbClr val="FFCCCC"/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ctr"/>
            <a:r>
              <a:rPr lang="ru-RU" sz="2000" b="1">
                <a:solidFill>
                  <a:schemeClr val="accent2"/>
                </a:solidFill>
              </a:rPr>
              <a:t>1. В результате митоза образуются   две дочерние клетки, </a:t>
            </a:r>
          </a:p>
          <a:p>
            <a:pPr marL="342900" indent="-342900" algn="ctr"/>
            <a:r>
              <a:rPr lang="ru-RU" sz="2000" b="1">
                <a:solidFill>
                  <a:schemeClr val="accent2"/>
                </a:solidFill>
              </a:rPr>
              <a:t>содержащие столько же хромосом, сколько их было в материнской</a:t>
            </a:r>
          </a:p>
          <a:p>
            <a:pPr marL="342900" indent="-342900" algn="ctr"/>
            <a:r>
              <a:rPr lang="ru-RU" sz="2000" b="1">
                <a:solidFill>
                  <a:schemeClr val="accent2"/>
                </a:solidFill>
              </a:rPr>
              <a:t> клетке, т.е. образуются клетки, идентичные родительской.</a:t>
            </a:r>
          </a:p>
        </p:txBody>
      </p:sp>
      <p:sp>
        <p:nvSpPr>
          <p:cNvPr id="44041" name="Rectangle 9"/>
          <p:cNvSpPr>
            <a:spLocks noChangeArrowheads="1"/>
          </p:cNvSpPr>
          <p:nvPr/>
        </p:nvSpPr>
        <p:spPr bwMode="auto">
          <a:xfrm>
            <a:off x="250825" y="4365625"/>
            <a:ext cx="8424863" cy="1706563"/>
          </a:xfrm>
          <a:prstGeom prst="rect">
            <a:avLst/>
          </a:prstGeom>
          <a:solidFill>
            <a:srgbClr val="FFCCCC"/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ctr"/>
            <a:r>
              <a:rPr lang="ru-RU" sz="2000" b="1">
                <a:solidFill>
                  <a:schemeClr val="accent2"/>
                </a:solidFill>
              </a:rPr>
              <a:t>2. В нормальных условиях  никаких изменений генетической</a:t>
            </a:r>
          </a:p>
          <a:p>
            <a:pPr marL="342900" indent="-342900" algn="ctr"/>
            <a:r>
              <a:rPr lang="ru-RU" sz="2000" b="1">
                <a:solidFill>
                  <a:schemeClr val="accent2"/>
                </a:solidFill>
              </a:rPr>
              <a:t>      информации не происходит, поэтому митотическое деление </a:t>
            </a:r>
          </a:p>
          <a:p>
            <a:pPr marL="342900" indent="-342900" algn="ctr"/>
            <a:r>
              <a:rPr lang="ru-RU" sz="2000" b="1">
                <a:solidFill>
                  <a:schemeClr val="accent2"/>
                </a:solidFill>
              </a:rPr>
              <a:t>поддерживает генетическую  стабильность клетки</a:t>
            </a:r>
            <a:r>
              <a:rPr lang="ru-RU"/>
              <a:t>.</a:t>
            </a:r>
          </a:p>
          <a:p>
            <a:pPr marL="342900" indent="-342900"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4"/>
          <p:cNvSpPr>
            <a:spLocks noChangeArrowheads="1"/>
          </p:cNvSpPr>
          <p:nvPr/>
        </p:nvSpPr>
        <p:spPr bwMode="auto">
          <a:xfrm>
            <a:off x="1116013" y="333375"/>
            <a:ext cx="7058025" cy="1060450"/>
          </a:xfrm>
          <a:prstGeom prst="rect">
            <a:avLst/>
          </a:prstGeom>
          <a:solidFill>
            <a:srgbClr val="FFCCCC"/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 b="1">
                <a:solidFill>
                  <a:schemeClr val="accent2"/>
                </a:solidFill>
              </a:rPr>
              <a:t>3. Митоз лежит  в основе роста</a:t>
            </a:r>
          </a:p>
        </p:txBody>
      </p:sp>
      <p:sp>
        <p:nvSpPr>
          <p:cNvPr id="49158" name="Rectangle 6"/>
          <p:cNvSpPr>
            <a:spLocks noChangeArrowheads="1"/>
          </p:cNvSpPr>
          <p:nvPr/>
        </p:nvSpPr>
        <p:spPr bwMode="auto">
          <a:xfrm>
            <a:off x="1116013" y="1989138"/>
            <a:ext cx="6911975" cy="4608512"/>
          </a:xfrm>
          <a:prstGeom prst="rect">
            <a:avLst/>
          </a:prstGeom>
          <a:solidFill>
            <a:srgbClr val="FFCC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49160" name="Picture 8" descr="корешок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484438" y="2133600"/>
            <a:ext cx="4260850" cy="4321175"/>
          </a:xfrm>
          <a:prstGeom prst="rect">
            <a:avLst/>
          </a:prstGeom>
          <a:noFill/>
        </p:spPr>
      </p:pic>
      <p:sp>
        <p:nvSpPr>
          <p:cNvPr id="49161" name="Text Box 9"/>
          <p:cNvSpPr txBox="1">
            <a:spLocks noChangeArrowheads="1"/>
          </p:cNvSpPr>
          <p:nvPr/>
        </p:nvSpPr>
        <p:spPr bwMode="auto">
          <a:xfrm>
            <a:off x="6300788" y="3068638"/>
            <a:ext cx="247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/>
              <a:t> </a:t>
            </a:r>
          </a:p>
        </p:txBody>
      </p:sp>
      <p:sp>
        <p:nvSpPr>
          <p:cNvPr id="49162" name="Text Box 10"/>
          <p:cNvSpPr txBox="1">
            <a:spLocks noChangeArrowheads="1"/>
          </p:cNvSpPr>
          <p:nvPr/>
        </p:nvSpPr>
        <p:spPr bwMode="auto">
          <a:xfrm>
            <a:off x="3708400" y="6021388"/>
            <a:ext cx="29130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000" b="1">
                <a:solidFill>
                  <a:srgbClr val="6600FF"/>
                </a:solidFill>
              </a:rPr>
              <a:t> </a:t>
            </a:r>
            <a:r>
              <a:rPr lang="ru-RU" sz="2000" b="1">
                <a:solidFill>
                  <a:schemeClr val="accent2"/>
                </a:solidFill>
              </a:rPr>
              <a:t>- Рост (кончик корня)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4" name="Rectangle 4"/>
          <p:cNvSpPr>
            <a:spLocks noChangeArrowheads="1"/>
          </p:cNvSpPr>
          <p:nvPr/>
        </p:nvSpPr>
        <p:spPr bwMode="auto">
          <a:xfrm>
            <a:off x="1042988" y="188913"/>
            <a:ext cx="6842125" cy="936625"/>
          </a:xfrm>
          <a:prstGeom prst="rect">
            <a:avLst/>
          </a:prstGeom>
          <a:solidFill>
            <a:srgbClr val="FFCCCC"/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 b="1">
                <a:solidFill>
                  <a:schemeClr val="accent2"/>
                </a:solidFill>
              </a:rPr>
              <a:t>4.  Митоз лежит в основе вегетативного</a:t>
            </a:r>
          </a:p>
          <a:p>
            <a:pPr algn="ctr"/>
            <a:r>
              <a:rPr lang="ru-RU" sz="2000" b="1">
                <a:solidFill>
                  <a:schemeClr val="accent2"/>
                </a:solidFill>
              </a:rPr>
              <a:t>  размножения.</a:t>
            </a:r>
          </a:p>
          <a:p>
            <a:pPr algn="ctr"/>
            <a:r>
              <a:rPr lang="ru-RU" sz="2000" b="1">
                <a:solidFill>
                  <a:schemeClr val="accent2"/>
                </a:solidFill>
              </a:rPr>
              <a:t> </a:t>
            </a:r>
          </a:p>
        </p:txBody>
      </p:sp>
      <p:sp>
        <p:nvSpPr>
          <p:cNvPr id="51206" name="Rectangle 6"/>
          <p:cNvSpPr>
            <a:spLocks noChangeArrowheads="1"/>
          </p:cNvSpPr>
          <p:nvPr/>
        </p:nvSpPr>
        <p:spPr bwMode="auto">
          <a:xfrm>
            <a:off x="1042988" y="1341438"/>
            <a:ext cx="6840537" cy="4895850"/>
          </a:xfrm>
          <a:prstGeom prst="rect">
            <a:avLst/>
          </a:prstGeom>
          <a:solidFill>
            <a:srgbClr val="FFCC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 b="1">
              <a:solidFill>
                <a:schemeClr val="accent2"/>
              </a:solidFill>
            </a:endParaRPr>
          </a:p>
        </p:txBody>
      </p:sp>
      <p:pic>
        <p:nvPicPr>
          <p:cNvPr id="51207" name="Picture 7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979613" y="1700213"/>
            <a:ext cx="4535487" cy="3887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1210" name="Text Box 10"/>
          <p:cNvSpPr txBox="1">
            <a:spLocks noChangeArrowheads="1"/>
          </p:cNvSpPr>
          <p:nvPr/>
        </p:nvSpPr>
        <p:spPr bwMode="auto">
          <a:xfrm>
            <a:off x="1384300" y="5753100"/>
            <a:ext cx="60245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>
                <a:solidFill>
                  <a:schemeClr val="accent2"/>
                </a:solidFill>
              </a:rPr>
              <a:t>Вегетативное размножение  (почкование дрожжей)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0" name="Rectangle 4"/>
          <p:cNvSpPr>
            <a:spLocks noChangeArrowheads="1"/>
          </p:cNvSpPr>
          <p:nvPr/>
        </p:nvSpPr>
        <p:spPr bwMode="auto">
          <a:xfrm>
            <a:off x="900113" y="260350"/>
            <a:ext cx="7345362" cy="1511300"/>
          </a:xfrm>
          <a:prstGeom prst="rect">
            <a:avLst/>
          </a:prstGeom>
          <a:solidFill>
            <a:srgbClr val="FFCCCC"/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 sz="2000" b="1">
              <a:solidFill>
                <a:schemeClr val="accent2"/>
              </a:solidFill>
            </a:endParaRPr>
          </a:p>
          <a:p>
            <a:pPr algn="ctr"/>
            <a:r>
              <a:rPr lang="ru-RU" sz="2000" b="1">
                <a:solidFill>
                  <a:schemeClr val="accent2"/>
                </a:solidFill>
              </a:rPr>
              <a:t>5.  Благодаря митозу осуществляются процессы </a:t>
            </a:r>
          </a:p>
          <a:p>
            <a:pPr algn="ctr"/>
            <a:r>
              <a:rPr lang="ru-RU" sz="2000" b="1">
                <a:solidFill>
                  <a:schemeClr val="accent2"/>
                </a:solidFill>
              </a:rPr>
              <a:t>регенерации </a:t>
            </a:r>
          </a:p>
          <a:p>
            <a:pPr algn="ctr"/>
            <a:r>
              <a:rPr lang="ru-RU" sz="2000" b="1">
                <a:solidFill>
                  <a:schemeClr val="accent2"/>
                </a:solidFill>
              </a:rPr>
              <a:t>и замены</a:t>
            </a:r>
          </a:p>
          <a:p>
            <a:pPr algn="ctr"/>
            <a:r>
              <a:rPr lang="ru-RU" sz="2000" b="1">
                <a:solidFill>
                  <a:schemeClr val="accent2"/>
                </a:solidFill>
              </a:rPr>
              <a:t> отмирающих клеток.</a:t>
            </a:r>
          </a:p>
        </p:txBody>
      </p:sp>
      <p:sp>
        <p:nvSpPr>
          <p:cNvPr id="50181" name="Rectangle 5"/>
          <p:cNvSpPr>
            <a:spLocks noChangeArrowheads="1"/>
          </p:cNvSpPr>
          <p:nvPr/>
        </p:nvSpPr>
        <p:spPr bwMode="auto">
          <a:xfrm>
            <a:off x="827088" y="2276475"/>
            <a:ext cx="7416800" cy="4321175"/>
          </a:xfrm>
          <a:prstGeom prst="rect">
            <a:avLst/>
          </a:prstGeom>
          <a:solidFill>
            <a:srgbClr val="FFCC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/>
          </a:p>
        </p:txBody>
      </p:sp>
      <p:pic>
        <p:nvPicPr>
          <p:cNvPr id="50182" name="Picture 6" descr="ящерица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627313" y="2636838"/>
            <a:ext cx="4032250" cy="2901950"/>
          </a:xfrm>
          <a:prstGeom prst="rect">
            <a:avLst/>
          </a:prstGeom>
          <a:noFill/>
        </p:spPr>
      </p:pic>
      <p:sp>
        <p:nvSpPr>
          <p:cNvPr id="50184" name="Text Box 8"/>
          <p:cNvSpPr txBox="1">
            <a:spLocks noChangeArrowheads="1"/>
          </p:cNvSpPr>
          <p:nvPr/>
        </p:nvSpPr>
        <p:spPr bwMode="auto">
          <a:xfrm>
            <a:off x="1455738" y="575310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50185" name="Text Box 9"/>
          <p:cNvSpPr txBox="1">
            <a:spLocks noChangeArrowheads="1"/>
          </p:cNvSpPr>
          <p:nvPr/>
        </p:nvSpPr>
        <p:spPr bwMode="auto">
          <a:xfrm>
            <a:off x="2484438" y="5876925"/>
            <a:ext cx="40068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000" b="1">
                <a:solidFill>
                  <a:schemeClr val="accent2"/>
                </a:solidFill>
              </a:rPr>
              <a:t>Регенерация (хвост ящерицы)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chemeClr val="accent1">
                    <a:lumMod val="50000"/>
                  </a:schemeClr>
                </a:solidFill>
              </a:rPr>
              <a:t>Домашнее задание</a:t>
            </a:r>
            <a:endParaRPr lang="ru-RU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chemeClr val="accent1">
                    <a:lumMod val="50000"/>
                  </a:schemeClr>
                </a:solidFill>
              </a:rPr>
              <a:t>Параграф 28, изучить, ответить на вопросы</a:t>
            </a:r>
          </a:p>
          <a:p>
            <a:r>
              <a:rPr lang="ru-RU" b="1" i="1" dirty="0" smtClean="0">
                <a:solidFill>
                  <a:schemeClr val="accent1">
                    <a:lumMod val="50000"/>
                  </a:schemeClr>
                </a:solidFill>
              </a:rPr>
              <a:t>Дополнить опорную схему, значение митоза.</a:t>
            </a:r>
            <a:endParaRPr lang="ru-RU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8800" b="1" i="1" dirty="0" smtClean="0">
                <a:solidFill>
                  <a:schemeClr val="accent1">
                    <a:lumMod val="50000"/>
                  </a:schemeClr>
                </a:solidFill>
              </a:rPr>
              <a:t>Спасибо за внимание!</a:t>
            </a:r>
            <a:endParaRPr lang="ru-RU" sz="8800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84</TotalTime>
  <Words>350</Words>
  <Application>Microsoft Office PowerPoint</Application>
  <PresentationFormat>Экран (4:3)</PresentationFormat>
  <Paragraphs>110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Трек</vt:lpstr>
      <vt:lpstr>Деление  клетки</vt:lpstr>
      <vt:lpstr>Митоз – непрямое деление клетки</vt:lpstr>
      <vt:lpstr>Слайд 3</vt:lpstr>
      <vt:lpstr>Слайд 4</vt:lpstr>
      <vt:lpstr>Слайд 5</vt:lpstr>
      <vt:lpstr>Профаза</vt:lpstr>
      <vt:lpstr>Метафаза</vt:lpstr>
      <vt:lpstr>Анафаза</vt:lpstr>
      <vt:lpstr>Телофаза</vt:lpstr>
      <vt:lpstr>Слайд 10</vt:lpstr>
      <vt:lpstr>Слайд 11</vt:lpstr>
      <vt:lpstr>Слайд 12</vt:lpstr>
      <vt:lpstr>Слайд 13</vt:lpstr>
      <vt:lpstr>Слайд 14</vt:lpstr>
      <vt:lpstr>Слайд 15</vt:lpstr>
      <vt:lpstr>Домашнее задание</vt:lpstr>
      <vt:lpstr>Слайд 17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Деление – основа роста и развития организма</dc:title>
  <dc:creator>home</dc:creator>
  <cp:lastModifiedBy>Administrator</cp:lastModifiedBy>
  <cp:revision>6</cp:revision>
  <dcterms:created xsi:type="dcterms:W3CDTF">2013-11-17T13:19:11Z</dcterms:created>
  <dcterms:modified xsi:type="dcterms:W3CDTF">2017-02-04T07:01:31Z</dcterms:modified>
</cp:coreProperties>
</file>